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5"/>
  </p:sldMasterIdLst>
  <p:notesMasterIdLst>
    <p:notesMasterId r:id="rId28"/>
  </p:notesMasterIdLst>
  <p:handoutMasterIdLst>
    <p:handoutMasterId r:id="rId29"/>
  </p:handoutMasterIdLst>
  <p:sldIdLst>
    <p:sldId id="331" r:id="rId6"/>
    <p:sldId id="348" r:id="rId7"/>
    <p:sldId id="345" r:id="rId8"/>
    <p:sldId id="368" r:id="rId9"/>
    <p:sldId id="369" r:id="rId10"/>
    <p:sldId id="376" r:id="rId11"/>
    <p:sldId id="370" r:id="rId12"/>
    <p:sldId id="372" r:id="rId13"/>
    <p:sldId id="374" r:id="rId14"/>
    <p:sldId id="373" r:id="rId15"/>
    <p:sldId id="375" r:id="rId16"/>
    <p:sldId id="371" r:id="rId17"/>
    <p:sldId id="377" r:id="rId18"/>
    <p:sldId id="378" r:id="rId19"/>
    <p:sldId id="379" r:id="rId20"/>
    <p:sldId id="380" r:id="rId21"/>
    <p:sldId id="337" r:id="rId22"/>
    <p:sldId id="352" r:id="rId23"/>
    <p:sldId id="344" r:id="rId24"/>
    <p:sldId id="367" r:id="rId25"/>
    <p:sldId id="353" r:id="rId26"/>
    <p:sldId id="346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D57"/>
    <a:srgbClr val="AD208E"/>
    <a:srgbClr val="ED1C24"/>
    <a:srgbClr val="BD2F92"/>
    <a:srgbClr val="F28D1E"/>
    <a:srgbClr val="00A94F"/>
    <a:srgbClr val="0081C6"/>
    <a:srgbClr val="FFDD00"/>
    <a:srgbClr val="72BF4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6" autoAdjust="0"/>
    <p:restoredTop sz="98592" autoAdjust="0"/>
  </p:normalViewPr>
  <p:slideViewPr>
    <p:cSldViewPr>
      <p:cViewPr varScale="1">
        <p:scale>
          <a:sx n="68" d="100"/>
          <a:sy n="68" d="100"/>
        </p:scale>
        <p:origin x="-116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7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219BE-9B23-4EF9-A9EC-0E877FA73EEF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90573-B2FA-404B-A03F-58C0BE0B4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40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96981D-1B90-48F0-8ACD-F504B659A3C4}" type="datetimeFigureOut">
              <a:rPr lang="en-US"/>
              <a:pPr>
                <a:defRPr/>
              </a:pPr>
              <a:t>11/8/2016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1E04C4-209E-42C0-BB16-60A19275D1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88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6D10A-9E57-4931-AB59-7F95947A154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F6FB6-CFB1-42A5-83E5-890ED37D613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F6FB6-CFB1-42A5-83E5-890ED37D613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F6FB6-CFB1-42A5-83E5-890ED37D613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733800"/>
            <a:ext cx="7772400" cy="0"/>
          </a:xfrm>
          <a:prstGeom prst="line">
            <a:avLst/>
          </a:prstGeom>
          <a:ln w="50800" cap="rnd">
            <a:solidFill>
              <a:srgbClr val="009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 anchorCtr="0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85800" y="3733800"/>
            <a:ext cx="7772400" cy="0"/>
          </a:xfrm>
          <a:prstGeom prst="line">
            <a:avLst/>
          </a:prstGeom>
          <a:ln w="50800" cap="rnd">
            <a:solidFill>
              <a:srgbClr val="009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 with tag rgb vert 7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91400" y="5535612"/>
            <a:ext cx="1447799" cy="11210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87975"/>
            <a:ext cx="7086600" cy="1317625"/>
          </a:xfrm>
        </p:spPr>
        <p:txBody>
          <a:bodyPr anchor="b" anchorCtr="0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logo with tag rgb vert 7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91400" y="5535612"/>
            <a:ext cx="1447799" cy="11210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50800" cap="rnd">
            <a:solidFill>
              <a:srgbClr val="009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6" descr="Hope-and-Wi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69163" y="6299835"/>
            <a:ext cx="1112837" cy="55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4431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50800" cap="rnd">
            <a:solidFill>
              <a:srgbClr val="009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609600" y="6477001"/>
            <a:ext cx="6477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Children’s Healthcare of Atlanta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3" name="Picture 12" descr="Hope and Will Truncated CMY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99654" y="6096000"/>
            <a:ext cx="1382346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50800" cap="rnd">
            <a:solidFill>
              <a:srgbClr val="009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Hope-and-Will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69163" y="6299835"/>
            <a:ext cx="1112837" cy="55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4431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09600" y="6477001"/>
            <a:ext cx="6477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Children’s Healthcare of Atlanta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5" name="Picture 14" descr="Hope and Will Truncated CMY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99654" y="6096000"/>
            <a:ext cx="1382346" cy="762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50800" cap="rnd">
            <a:solidFill>
              <a:srgbClr val="009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6608"/>
            <a:ext cx="4040188" cy="7159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9D57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4040188" cy="40386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6608"/>
            <a:ext cx="4041775" cy="7159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9D57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40386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6" descr="Hope-and-Will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69163" y="6299835"/>
            <a:ext cx="1112837" cy="55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4431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09600" y="6477001"/>
            <a:ext cx="6477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Children’s Healthcare of Atlanta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6" name="Picture 15" descr="Hope and Will Truncated CMY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99654" y="6096000"/>
            <a:ext cx="1382346" cy="762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50800" cap="rnd">
            <a:solidFill>
              <a:srgbClr val="009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4431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423F924-74D2-45C3-9581-52674854CC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pe-and-Will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69163" y="6299835"/>
            <a:ext cx="1112837" cy="55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4431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09600" y="6477001"/>
            <a:ext cx="6477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Children’s Healthcare of Atlanta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0" name="Picture 9" descr="Hope and Will Truncated CMY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99654" y="6096000"/>
            <a:ext cx="1382346" cy="762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6550025"/>
            <a:ext cx="6477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Children’s Healthcare of Atlanta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4431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423F924-74D2-45C3-9581-52674854CC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733800"/>
            <a:ext cx="7772400" cy="0"/>
          </a:xfrm>
          <a:prstGeom prst="line">
            <a:avLst/>
          </a:prstGeom>
          <a:ln w="50800" cap="rnd">
            <a:solidFill>
              <a:srgbClr val="009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 anchorCtr="0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4431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1" r:id="rId4"/>
    <p:sldLayoutId id="2147483732" r:id="rId5"/>
    <p:sldLayoutId id="2147483735" r:id="rId6"/>
    <p:sldLayoutId id="2147483736" r:id="rId7"/>
    <p:sldLayoutId id="2147483737" r:id="rId8"/>
    <p:sldLayoutId id="2147483741" r:id="rId9"/>
    <p:sldLayoutId id="2147483738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9D5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ctrTitle"/>
          </p:nvPr>
        </p:nvSpPr>
        <p:spPr>
          <a:xfrm>
            <a:off x="381000" y="2209800"/>
            <a:ext cx="82296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 Rounded MT Bold" pitchFamily="34" charset="0"/>
              </a:rPr>
              <a:t>Cancer in the School Community</a:t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sz="1300" dirty="0" smtClean="0">
                <a:latin typeface="Arial Rounded MT Bold" pitchFamily="34" charset="0"/>
              </a:rPr>
              <a:t>  </a:t>
            </a:r>
            <a:r>
              <a:rPr lang="en-US" sz="3600" dirty="0" smtClean="0">
                <a:latin typeface="Arial Rounded MT Bold" pitchFamily="34" charset="0"/>
              </a:rPr>
              <a:t/>
            </a:r>
            <a:br>
              <a:rPr lang="en-US" sz="3600" dirty="0" smtClean="0">
                <a:latin typeface="Arial Rounded MT Bold" pitchFamily="34" charset="0"/>
              </a:rPr>
            </a:b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Supporting your student throughout their journey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914400"/>
          </a:xfrm>
        </p:spPr>
        <p:txBody>
          <a:bodyPr/>
          <a:lstStyle/>
          <a:p>
            <a:pPr algn="r" eaLnBrk="1" hangingPunct="1">
              <a:buFont typeface="Arial" pitchFamily="34" charset="0"/>
              <a:buNone/>
              <a:defRPr/>
            </a:pPr>
            <a:r>
              <a:rPr lang="en-US" dirty="0" smtClean="0"/>
              <a:t>School Nurse Update Conference</a:t>
            </a:r>
          </a:p>
          <a:p>
            <a:pPr algn="r" eaLnBrk="1" hangingPunct="1"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November 14, 2016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504 Plan/Accommodations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intermittent </a:t>
            </a:r>
            <a:r>
              <a:rPr lang="en-US" sz="2300" dirty="0">
                <a:solidFill>
                  <a:schemeClr val="tx1"/>
                </a:solidFill>
              </a:rPr>
              <a:t>hospital/homebound </a:t>
            </a:r>
            <a:r>
              <a:rPr lang="en-US" sz="2300" dirty="0" smtClean="0">
                <a:solidFill>
                  <a:schemeClr val="tx1"/>
                </a:solidFill>
              </a:rPr>
              <a:t>instruction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hospital-homebound </a:t>
            </a:r>
            <a:r>
              <a:rPr lang="en-US" sz="2300" dirty="0">
                <a:solidFill>
                  <a:schemeClr val="tx1"/>
                </a:solidFill>
              </a:rPr>
              <a:t>attendance requirements for absences due to medical appointments and illness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partial-day attendance when necessary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a system for providing advance assignments to the parent for absences due to planned medical appointments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a system for providing make-up assignments in a timely manner when patient is absent due to illness or hospitalization</a:t>
            </a:r>
          </a:p>
          <a:p>
            <a:pPr marL="914400" lvl="2" indent="0"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9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IEP/Modifications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rovide school-based OT, PT, Speech as recommended by medical team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rovide skilled nursing services as recommended by medical team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rovide a 1:1 </a:t>
            </a:r>
            <a:r>
              <a:rPr lang="en-US" dirty="0" err="1" smtClean="0">
                <a:solidFill>
                  <a:schemeClr val="tx1"/>
                </a:solidFill>
              </a:rPr>
              <a:t>parapro</a:t>
            </a:r>
            <a:r>
              <a:rPr lang="en-US" dirty="0" smtClean="0">
                <a:solidFill>
                  <a:schemeClr val="tx1"/>
                </a:solidFill>
              </a:rPr>
              <a:t> as recommended by medical team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llow student to dictate written assignments to a scribe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llow student to take tests orally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772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Late Effects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cancer can impact learning after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Problems After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Factors that may place children and teens at increased risk for difficulties in school include: </a:t>
            </a:r>
            <a:endParaRPr lang="en-US" dirty="0"/>
          </a:p>
          <a:p>
            <a:pPr lvl="1"/>
            <a:r>
              <a:rPr lang="en-GB" dirty="0"/>
              <a:t>Diagnosis of cancer at a very young age</a:t>
            </a:r>
            <a:endParaRPr lang="en-US" dirty="0"/>
          </a:p>
          <a:p>
            <a:pPr lvl="1"/>
            <a:r>
              <a:rPr lang="en-GB" dirty="0"/>
              <a:t>Numerous or prolonged school absences</a:t>
            </a:r>
            <a:endParaRPr lang="en-US" dirty="0"/>
          </a:p>
          <a:p>
            <a:pPr lvl="1"/>
            <a:r>
              <a:rPr lang="en-GB" dirty="0"/>
              <a:t>A history of learning problems before being diagnosed with cancer</a:t>
            </a:r>
            <a:endParaRPr lang="en-US" dirty="0"/>
          </a:p>
          <a:p>
            <a:pPr lvl="1"/>
            <a:r>
              <a:rPr lang="en-GB" dirty="0"/>
              <a:t>Reduced energy levels</a:t>
            </a:r>
            <a:endParaRPr lang="en-US" dirty="0"/>
          </a:p>
          <a:p>
            <a:pPr lvl="1"/>
            <a:r>
              <a:rPr lang="en-GB" dirty="0"/>
              <a:t>Cancer treatment that affects hearing or vision</a:t>
            </a:r>
            <a:endParaRPr lang="en-US" dirty="0"/>
          </a:p>
          <a:p>
            <a:pPr lvl="1"/>
            <a:r>
              <a:rPr lang="en-GB" dirty="0"/>
              <a:t>Physical disabilities resulting from treatment</a:t>
            </a:r>
            <a:endParaRPr lang="en-US" dirty="0"/>
          </a:p>
          <a:p>
            <a:pPr lvl="1"/>
            <a:r>
              <a:rPr lang="en-GB" dirty="0"/>
              <a:t>Cancer therapy that includes treatment to the central nervous </a:t>
            </a:r>
            <a:r>
              <a:rPr lang="en-GB" dirty="0" smtClean="0"/>
              <a:t>system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Problems After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reatments </a:t>
            </a:r>
            <a:r>
              <a:rPr lang="en-GB" dirty="0"/>
              <a:t>which </a:t>
            </a:r>
            <a:r>
              <a:rPr lang="en-GB" dirty="0" smtClean="0"/>
              <a:t>increase </a:t>
            </a:r>
            <a:r>
              <a:rPr lang="en-GB" dirty="0"/>
              <a:t>r</a:t>
            </a:r>
            <a:r>
              <a:rPr lang="en-GB" dirty="0" smtClean="0"/>
              <a:t>isk </a:t>
            </a:r>
            <a:r>
              <a:rPr lang="en-GB" dirty="0"/>
              <a:t>for </a:t>
            </a:r>
            <a:r>
              <a:rPr lang="en-GB" dirty="0" smtClean="0"/>
              <a:t>educational </a:t>
            </a:r>
            <a:r>
              <a:rPr lang="en-GB" dirty="0"/>
              <a:t>d</a:t>
            </a:r>
            <a:r>
              <a:rPr lang="en-GB" dirty="0" smtClean="0"/>
              <a:t>ifficulties:</a:t>
            </a:r>
            <a:endParaRPr lang="en-US" sz="1600" dirty="0"/>
          </a:p>
          <a:p>
            <a:pPr lvl="1"/>
            <a:r>
              <a:rPr lang="en-GB" sz="2000" dirty="0"/>
              <a:t>Methotrexate – if given in high doses intravenously (IV) or injected into the spinal fluid (intrathecal – IT)</a:t>
            </a:r>
            <a:endParaRPr lang="en-US" sz="2000" dirty="0"/>
          </a:p>
          <a:p>
            <a:pPr lvl="1"/>
            <a:r>
              <a:rPr lang="en-GB" sz="2000" dirty="0" err="1"/>
              <a:t>Cytarabine</a:t>
            </a:r>
            <a:r>
              <a:rPr lang="en-GB" sz="2000" dirty="0"/>
              <a:t> – if given in high doses intravenously (IV)</a:t>
            </a:r>
            <a:endParaRPr lang="en-US" sz="2000" dirty="0"/>
          </a:p>
          <a:p>
            <a:pPr lvl="1"/>
            <a:r>
              <a:rPr lang="en-GB" sz="2000" dirty="0"/>
              <a:t>Surgery involving the brain</a:t>
            </a:r>
            <a:endParaRPr lang="en-US" sz="2000" dirty="0"/>
          </a:p>
          <a:p>
            <a:pPr lvl="1"/>
            <a:r>
              <a:rPr lang="en-GB" sz="2000" dirty="0"/>
              <a:t>Radiation to any of the following areas: </a:t>
            </a:r>
            <a:endParaRPr lang="en-US" sz="2000" dirty="0"/>
          </a:p>
          <a:p>
            <a:pPr lvl="2"/>
            <a:r>
              <a:rPr lang="en-GB" dirty="0"/>
              <a:t>Head or brain (cranial)</a:t>
            </a:r>
            <a:endParaRPr lang="en-US" sz="2800" dirty="0"/>
          </a:p>
          <a:p>
            <a:pPr lvl="2"/>
            <a:r>
              <a:rPr lang="en-GB" dirty="0"/>
              <a:t>Brain and upper spine (</a:t>
            </a:r>
            <a:r>
              <a:rPr lang="en-GB" dirty="0" err="1"/>
              <a:t>craniospinal</a:t>
            </a:r>
            <a:r>
              <a:rPr lang="en-GB" dirty="0"/>
              <a:t>)</a:t>
            </a:r>
            <a:endParaRPr lang="en-US" sz="2800" dirty="0"/>
          </a:p>
          <a:p>
            <a:pPr lvl="2"/>
            <a:r>
              <a:rPr lang="en-GB" dirty="0"/>
              <a:t>Eye or eye socket (orbital)</a:t>
            </a:r>
            <a:endParaRPr lang="en-US" sz="2800" dirty="0"/>
          </a:p>
          <a:p>
            <a:pPr lvl="2"/>
            <a:r>
              <a:rPr lang="en-GB" dirty="0"/>
              <a:t>Ear</a:t>
            </a:r>
            <a:endParaRPr lang="en-US" sz="2800" dirty="0"/>
          </a:p>
          <a:p>
            <a:pPr lvl="2"/>
            <a:r>
              <a:rPr lang="en-GB" dirty="0"/>
              <a:t>Face (including the sinuses, nose and mouth)</a:t>
            </a:r>
            <a:endParaRPr lang="en-US" sz="2800" dirty="0"/>
          </a:p>
          <a:p>
            <a:pPr lvl="2"/>
            <a:r>
              <a:rPr lang="en-GB" dirty="0"/>
              <a:t>Total </a:t>
            </a:r>
            <a:r>
              <a:rPr lang="en-GB" dirty="0" smtClean="0"/>
              <a:t>body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Problems After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The brain is a very complex structure that continues to grow and develop throughout childhood and adolescence. Some problems may not become apparent until years after therapy is completed. Common problems areas include: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3048000"/>
            <a:ext cx="7772400" cy="286232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4625" lvl="0" indent="-174625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Handwriting</a:t>
            </a:r>
            <a:endParaRPr lang="en-US" sz="2000" dirty="0">
              <a:latin typeface="+mn-lt"/>
            </a:endParaRPr>
          </a:p>
          <a:p>
            <a:pPr marL="174625" lvl="0" indent="-174625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Spelling</a:t>
            </a:r>
            <a:endParaRPr lang="en-US" sz="2000" dirty="0">
              <a:latin typeface="+mn-lt"/>
            </a:endParaRPr>
          </a:p>
          <a:p>
            <a:pPr marL="174625" lvl="0" indent="-174625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Reading</a:t>
            </a:r>
            <a:endParaRPr lang="en-US" sz="2000" dirty="0">
              <a:latin typeface="+mn-lt"/>
            </a:endParaRPr>
          </a:p>
          <a:p>
            <a:pPr marL="174625" lvl="0" indent="-174625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Vocabulary</a:t>
            </a:r>
            <a:endParaRPr lang="en-US" sz="2000" dirty="0">
              <a:latin typeface="+mn-lt"/>
            </a:endParaRPr>
          </a:p>
          <a:p>
            <a:pPr marL="174625" lvl="0" indent="-174625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Math</a:t>
            </a:r>
            <a:endParaRPr lang="en-US" sz="2000" dirty="0">
              <a:latin typeface="+mn-lt"/>
            </a:endParaRPr>
          </a:p>
          <a:p>
            <a:pPr marL="174625" lvl="0" indent="-174625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Concentration</a:t>
            </a:r>
            <a:endParaRPr lang="en-US" sz="2000" dirty="0">
              <a:latin typeface="+mn-lt"/>
            </a:endParaRPr>
          </a:p>
          <a:p>
            <a:pPr marL="174625" lvl="0" indent="-174625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Attention span</a:t>
            </a:r>
            <a:endParaRPr lang="en-US" sz="2000" dirty="0">
              <a:latin typeface="+mn-lt"/>
            </a:endParaRPr>
          </a:p>
          <a:p>
            <a:pPr marL="174625" lvl="0" indent="-174625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Ability to complete tasks on </a:t>
            </a:r>
            <a:r>
              <a:rPr lang="en-GB" sz="2000" dirty="0" smtClean="0">
                <a:latin typeface="+mn-lt"/>
              </a:rPr>
              <a:t>time</a:t>
            </a:r>
            <a:endParaRPr lang="en-GB" sz="2000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3375025" algn="l"/>
              </a:tabLst>
            </a:pPr>
            <a:endParaRPr lang="en-GB" sz="2000" dirty="0" smtClean="0">
              <a:latin typeface="+mn-lt"/>
            </a:endParaRPr>
          </a:p>
          <a:p>
            <a:pPr marL="515938" lvl="0" indent="-223838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Memory</a:t>
            </a:r>
            <a:endParaRPr lang="en-GB" sz="2000" dirty="0">
              <a:latin typeface="+mn-lt"/>
            </a:endParaRPr>
          </a:p>
          <a:p>
            <a:pPr marL="515938" lvl="0" indent="-223838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Processing (ability to complete assignments requiring multiple steps)</a:t>
            </a:r>
            <a:endParaRPr lang="en-US" sz="2000" dirty="0">
              <a:latin typeface="+mn-lt"/>
            </a:endParaRPr>
          </a:p>
          <a:p>
            <a:pPr marL="515938" lvl="0" indent="-223838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Planning</a:t>
            </a:r>
            <a:endParaRPr lang="en-US" sz="2000" dirty="0">
              <a:latin typeface="+mn-lt"/>
            </a:endParaRPr>
          </a:p>
          <a:p>
            <a:pPr marL="515938" lvl="0" indent="-223838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Organization</a:t>
            </a:r>
            <a:endParaRPr lang="en-US" sz="2000" dirty="0">
              <a:latin typeface="+mn-lt"/>
            </a:endParaRPr>
          </a:p>
          <a:p>
            <a:pPr marL="515938" lvl="0" indent="-223838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Problem-solving</a:t>
            </a:r>
            <a:endParaRPr lang="en-US" sz="2000" dirty="0">
              <a:latin typeface="+mn-lt"/>
            </a:endParaRPr>
          </a:p>
          <a:p>
            <a:pPr marL="515938" lvl="0" indent="-223838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Social skills</a:t>
            </a:r>
            <a:endParaRPr lang="en-US" sz="2000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643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772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We Can Help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Services available through Children’s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CHOA School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Egleston</a:t>
            </a:r>
            <a:r>
              <a:rPr lang="en-US" dirty="0" smtClean="0">
                <a:solidFill>
                  <a:srgbClr val="002060"/>
                </a:solidFill>
              </a:rPr>
              <a:t> =</a:t>
            </a:r>
            <a:r>
              <a:rPr lang="en-US" b="1" dirty="0" smtClean="0">
                <a:solidFill>
                  <a:srgbClr val="00A94F"/>
                </a:solidFill>
              </a:rPr>
              <a:t> 5 </a:t>
            </a:r>
            <a:r>
              <a:rPr lang="en-US" dirty="0" smtClean="0">
                <a:solidFill>
                  <a:srgbClr val="002060"/>
                </a:solidFill>
              </a:rPr>
              <a:t>teachers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Scottish Rite = </a:t>
            </a:r>
            <a:r>
              <a:rPr lang="en-US" b="1" dirty="0" smtClean="0">
                <a:solidFill>
                  <a:srgbClr val="00A94F"/>
                </a:solidFill>
              </a:rPr>
              <a:t>5</a:t>
            </a:r>
            <a:r>
              <a:rPr lang="en-US" dirty="0" smtClean="0">
                <a:solidFill>
                  <a:srgbClr val="002060"/>
                </a:solidFill>
              </a:rPr>
              <a:t> teachers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CIRU and Day Rehab = </a:t>
            </a:r>
            <a:r>
              <a:rPr lang="en-US" b="1" dirty="0" smtClean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teachers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Hughes Spalding =</a:t>
            </a:r>
            <a:r>
              <a:rPr lang="en-US" b="1" dirty="0" smtClean="0">
                <a:solidFill>
                  <a:srgbClr val="00A94F"/>
                </a:solidFill>
              </a:rPr>
              <a:t> 1 </a:t>
            </a:r>
            <a:r>
              <a:rPr lang="en-US" dirty="0" smtClean="0">
                <a:solidFill>
                  <a:srgbClr val="002060"/>
                </a:solidFill>
              </a:rPr>
              <a:t>teacher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Out of our total of 13 teachers, </a:t>
            </a:r>
            <a:r>
              <a:rPr lang="en-US" b="1" dirty="0" smtClean="0">
                <a:solidFill>
                  <a:srgbClr val="00A94F"/>
                </a:solidFill>
              </a:rPr>
              <a:t>6</a:t>
            </a:r>
            <a:r>
              <a:rPr lang="en-US" dirty="0" smtClean="0">
                <a:solidFill>
                  <a:srgbClr val="002060"/>
                </a:solidFill>
              </a:rPr>
              <a:t> teachers are dedicated to serve the patients in the Aflac Cancer and Blood Disorders Center.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CHOA School Program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Instructional Services</a:t>
            </a:r>
          </a:p>
          <a:p>
            <a:pPr lvl="1"/>
            <a:r>
              <a:rPr lang="en-US" sz="2200" dirty="0" smtClean="0">
                <a:solidFill>
                  <a:srgbClr val="00B050"/>
                </a:solidFill>
              </a:rPr>
              <a:t>Serve as HHB teachers for students at all 3 hospital campuses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Provide </a:t>
            </a:r>
            <a:r>
              <a:rPr lang="en-US" dirty="0" smtClean="0">
                <a:solidFill>
                  <a:srgbClr val="0070C0"/>
                </a:solidFill>
              </a:rPr>
              <a:t>instruction to hospitalized patients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Modify assignments as needed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Give patient’s teacher information about required modifications</a:t>
            </a:r>
          </a:p>
          <a:p>
            <a:pPr lvl="1"/>
            <a:r>
              <a:rPr lang="en-US" sz="2200" dirty="0" smtClean="0">
                <a:solidFill>
                  <a:srgbClr val="00B050"/>
                </a:solidFill>
              </a:rPr>
              <a:t>Submit attendance verification for instructional time</a:t>
            </a:r>
          </a:p>
          <a:p>
            <a:pPr lvl="1"/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24461-A405-4E3A-BB94-97228AACD65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ingerty\AppData\Local\Microsoft\Windows\Temporary Internet Files\Content.Outlook\CF4BK54Y\20150226_095504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4552982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CHOA School Program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Instruction can be done on unit or at the bedside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Classrooms located on each campus (ECH, SR)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26" name="Picture 2" descr="C:\Users\shingerty\AppData\Local\Microsoft\Windows\Temporary Internet Files\Content.Outlook\CF4BK54Y\20150226_095447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406516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0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Facts and Figures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Pediatric Oncology Diagnosis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CHOA School Program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Advocacy Services</a:t>
            </a:r>
          </a:p>
          <a:p>
            <a:pPr lvl="1"/>
            <a:r>
              <a:rPr lang="en-US" sz="2200" dirty="0" smtClean="0">
                <a:solidFill>
                  <a:srgbClr val="009D57"/>
                </a:solidFill>
              </a:rPr>
              <a:t>Communicate with school personnel to coordinate school services</a:t>
            </a:r>
          </a:p>
          <a:p>
            <a:pPr lvl="1"/>
            <a:r>
              <a:rPr lang="en-US" sz="2200" dirty="0" smtClean="0">
                <a:solidFill>
                  <a:srgbClr val="009D57"/>
                </a:solidFill>
              </a:rPr>
              <a:t>Request school records to assist treatment team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Previous test scores and report cards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Current 504 plan or IEP (if applicable)</a:t>
            </a:r>
          </a:p>
          <a:p>
            <a:pPr lvl="1"/>
            <a:r>
              <a:rPr lang="en-US" sz="2200" dirty="0" smtClean="0">
                <a:solidFill>
                  <a:srgbClr val="009D57"/>
                </a:solidFill>
              </a:rPr>
              <a:t>Assist with completion of Hospital/Homebound </a:t>
            </a:r>
            <a:r>
              <a:rPr lang="en-US" sz="2200" dirty="0">
                <a:solidFill>
                  <a:srgbClr val="009D57"/>
                </a:solidFill>
              </a:rPr>
              <a:t>referral and Medical Report Form</a:t>
            </a:r>
          </a:p>
          <a:p>
            <a:pPr lvl="1"/>
            <a:r>
              <a:rPr lang="en-US" sz="2200" dirty="0" smtClean="0">
                <a:solidFill>
                  <a:srgbClr val="009D57"/>
                </a:solidFill>
              </a:rPr>
              <a:t>Provide education specific to child’s injury/illness and the impact in the school setting</a:t>
            </a:r>
          </a:p>
          <a:p>
            <a:pPr lvl="1"/>
            <a:r>
              <a:rPr lang="en-US" sz="2200" dirty="0" smtClean="0">
                <a:solidFill>
                  <a:srgbClr val="009D57"/>
                </a:solidFill>
              </a:rPr>
              <a:t>Request/modify assignments</a:t>
            </a:r>
          </a:p>
          <a:p>
            <a:pPr lvl="1"/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24461-A405-4E3A-BB94-97228AACD65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7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CHOA School Program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Advocacy Services - Discharge planning</a:t>
            </a:r>
          </a:p>
          <a:p>
            <a:pPr lvl="1"/>
            <a:r>
              <a:rPr lang="en-US" sz="2200" dirty="0" smtClean="0">
                <a:solidFill>
                  <a:srgbClr val="009D57"/>
                </a:solidFill>
              </a:rPr>
              <a:t>Make recommendations for additional services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School based therapies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504/IEP planning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Safety plan</a:t>
            </a:r>
          </a:p>
          <a:p>
            <a:pPr lvl="1"/>
            <a:r>
              <a:rPr lang="en-US" sz="2200" dirty="0" smtClean="0">
                <a:solidFill>
                  <a:srgbClr val="009D57"/>
                </a:solidFill>
              </a:rPr>
              <a:t>Develop appropriate re-entry schedule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Partial days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Gradual return</a:t>
            </a:r>
          </a:p>
          <a:p>
            <a:pPr lvl="1"/>
            <a:r>
              <a:rPr lang="en-US" sz="2200" dirty="0" smtClean="0">
                <a:solidFill>
                  <a:srgbClr val="009D57"/>
                </a:solidFill>
              </a:rPr>
              <a:t>Provide additional resources for parents/families/schools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24461-A405-4E3A-BB94-97228AACD65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128" name="Picture 8" descr="C:\Users\shingerty\AppData\Local\Microsoft\Windows\Temporary Internet Files\Content.IE5\YSW7D8IP\Students%20Raising%20Hand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38300"/>
            <a:ext cx="6096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4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Childhood </a:t>
            </a:r>
            <a:r>
              <a:rPr lang="en-US" sz="1800" dirty="0"/>
              <a:t>cancer is the leading cause of death by disease in children under the age of 15 in the U.S.</a:t>
            </a:r>
          </a:p>
          <a:p>
            <a:r>
              <a:rPr lang="en-US" sz="1800" dirty="0"/>
              <a:t>One in 285 children in the U.S. will be diagnosed with cancer by the time they are 20 years old.</a:t>
            </a:r>
          </a:p>
          <a:p>
            <a:r>
              <a:rPr lang="en-US" sz="1800" dirty="0"/>
              <a:t>Every year, an estimated 250,000+ new cases of cancer affect children under the age of 20 worldwide.</a:t>
            </a:r>
          </a:p>
          <a:p>
            <a:r>
              <a:rPr lang="en-US" sz="1800" dirty="0"/>
              <a:t>Two-thirds of childhood cancer patients will have long lasting chronic conditions from treatment.</a:t>
            </a:r>
          </a:p>
          <a:p>
            <a:r>
              <a:rPr lang="en-US" sz="1800" dirty="0" smtClean="0"/>
              <a:t>In </a:t>
            </a:r>
            <a:r>
              <a:rPr lang="en-US" sz="1800" dirty="0"/>
              <a:t>the United States, the incidence of cancer among adolescents and young adults is increasing at a greater rate than any other age group, except those over 65 years.</a:t>
            </a:r>
          </a:p>
          <a:p>
            <a:r>
              <a:rPr lang="en-US" sz="1800" dirty="0"/>
              <a:t>Childhood cancer is not just one disease. It is made up of a dozen types and countless subtypes.</a:t>
            </a:r>
          </a:p>
          <a:p>
            <a:pPr marL="0" indent="0" algn="r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Source:  Alex’s Lemonade Stand Foundation</a:t>
            </a:r>
          </a:p>
          <a:p>
            <a:pPr marL="0" indent="0" algn="r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https</a:t>
            </a:r>
            <a:r>
              <a:rPr lang="en-US" sz="1400" dirty="0">
                <a:solidFill>
                  <a:srgbClr val="002060"/>
                </a:solidFill>
              </a:rPr>
              <a:t>://www.alexslemonade.org/childhood-cancer-facts-numbers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2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28956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Blood cancers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Leukemia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AML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ALL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CML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Lymphoma</a:t>
            </a:r>
          </a:p>
          <a:p>
            <a:pPr lvl="2"/>
            <a:r>
              <a:rPr lang="en-US" dirty="0" err="1" smtClean="0">
                <a:solidFill>
                  <a:schemeClr val="tx1"/>
                </a:solidFill>
              </a:rPr>
              <a:t>Hodgkins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Non-</a:t>
            </a:r>
            <a:r>
              <a:rPr lang="en-US" dirty="0" err="1" smtClean="0">
                <a:solidFill>
                  <a:schemeClr val="tx1"/>
                </a:solidFill>
              </a:rPr>
              <a:t>Hodgkins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err="1" smtClean="0">
                <a:solidFill>
                  <a:schemeClr val="tx1"/>
                </a:solidFill>
              </a:rPr>
              <a:t>Burkitts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15318" y="1371600"/>
            <a:ext cx="386188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Brain tumors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Astrocytoma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Ependymoma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Medulloblastoma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Glioma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Glioblastoma </a:t>
            </a:r>
            <a:r>
              <a:rPr lang="en-US" dirty="0" err="1" smtClean="0">
                <a:solidFill>
                  <a:schemeClr val="tx1"/>
                </a:solidFill>
              </a:rPr>
              <a:t>Multiforme</a:t>
            </a:r>
            <a:r>
              <a:rPr lang="en-US" dirty="0" smtClean="0">
                <a:solidFill>
                  <a:schemeClr val="tx1"/>
                </a:solidFill>
              </a:rPr>
              <a:t> (GBM)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Diffuse Intrinsic Pontine Glioma (DIPG)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Brainstem Glioma</a:t>
            </a:r>
          </a:p>
          <a:p>
            <a:pPr lvl="2"/>
            <a:r>
              <a:rPr lang="en-US" dirty="0" err="1" smtClean="0">
                <a:solidFill>
                  <a:schemeClr val="tx1"/>
                </a:solidFill>
              </a:rPr>
              <a:t>Ganglioglioma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Optic Nerve Glioma</a:t>
            </a:r>
          </a:p>
        </p:txBody>
      </p:sp>
    </p:spTree>
    <p:extLst>
      <p:ext uri="{BB962C8B-B14F-4D97-AF65-F5344CB8AC3E}">
        <p14:creationId xmlns:p14="http://schemas.microsoft.com/office/powerpoint/2010/main" val="86936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6576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Solid Tumor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Ewing’s sarcoma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Germ Cell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Hepatoblastoma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Neuroblastoma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Osteosarcoma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Retinoblastoma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Rhabdomyosarcoma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Wilms’ </a:t>
            </a:r>
            <a:r>
              <a:rPr lang="en-US" dirty="0" smtClean="0">
                <a:solidFill>
                  <a:schemeClr val="tx1"/>
                </a:solidFill>
              </a:rPr>
              <a:t>Tumor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399752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5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772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School Supports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Supports and services available to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Hospital Homebound Services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Full Time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Student must be medically unable to attend school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3 hours per week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Intermittent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Student must be expected to miss at least 10 days total during the school year related to their medical condition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Student is able to attend school when medically able and receive HHB services when medically unable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36 minutes per day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1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504 Plan/Accommodations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shortened assignments; emphasize mastery and limit repetition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extra time to complete work and tests, including standardized tests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extra time to make up missed assignments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p</a:t>
            </a:r>
            <a:r>
              <a:rPr lang="en-US" sz="2200" dirty="0" smtClean="0">
                <a:solidFill>
                  <a:schemeClr val="tx1"/>
                </a:solidFill>
              </a:rPr>
              <a:t>rovide a 2</a:t>
            </a:r>
            <a:r>
              <a:rPr lang="en-US" sz="2200" baseline="30000" dirty="0" smtClean="0">
                <a:solidFill>
                  <a:schemeClr val="tx1"/>
                </a:solidFill>
              </a:rPr>
              <a:t>nd</a:t>
            </a:r>
            <a:r>
              <a:rPr lang="en-US" sz="2200" dirty="0" smtClean="0">
                <a:solidFill>
                  <a:schemeClr val="tx1"/>
                </a:solidFill>
              </a:rPr>
              <a:t> set of books to be kept at home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unlimited rest breaks in a designated location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permission to have and drink water at the desk and during all activities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unlimited bathroom </a:t>
            </a:r>
            <a:r>
              <a:rPr lang="en-US" sz="2200" dirty="0" smtClean="0">
                <a:solidFill>
                  <a:schemeClr val="tx1"/>
                </a:solidFill>
              </a:rPr>
              <a:t>privileges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permission to eat snacks at the desk or to leave class and have them in a designated location as needed </a:t>
            </a:r>
          </a:p>
          <a:p>
            <a:pPr lvl="2"/>
            <a:endParaRPr lang="en-US" dirty="0" smtClean="0">
              <a:solidFill>
                <a:srgbClr val="002060"/>
              </a:solidFill>
            </a:endParaRPr>
          </a:p>
          <a:p>
            <a:pPr lvl="2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504 Plan/Accommodations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p</a:t>
            </a:r>
            <a:r>
              <a:rPr lang="en-US" sz="2300" dirty="0" smtClean="0">
                <a:solidFill>
                  <a:schemeClr val="tx1"/>
                </a:solidFill>
              </a:rPr>
              <a:t>rovide student with a copy of lecture notes, handouts, etc.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p</a:t>
            </a:r>
            <a:r>
              <a:rPr lang="en-US" sz="2300" dirty="0" smtClean="0">
                <a:solidFill>
                  <a:schemeClr val="tx1"/>
                </a:solidFill>
              </a:rPr>
              <a:t>rovide student with large print text on all reading/writing assignments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a</a:t>
            </a:r>
            <a:r>
              <a:rPr lang="en-US" sz="2300" dirty="0" smtClean="0">
                <a:solidFill>
                  <a:schemeClr val="tx1"/>
                </a:solidFill>
              </a:rPr>
              <a:t>llow student to record lectures, class discussions, etc.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permission to wear a hat or other head covering (please provide a pass to show school personnel</a:t>
            </a:r>
            <a:r>
              <a:rPr lang="en-US" sz="23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use of school elevator, wheelchair, crutches, walker, etc.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allow student to change classes before or after other students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provide student a peer buddy to walk with to classes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 smtClean="0">
              <a:solidFill>
                <a:srgbClr val="002060"/>
              </a:solidFill>
            </a:endParaRPr>
          </a:p>
          <a:p>
            <a:pPr lvl="2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ildren's Theme">
  <a:themeElements>
    <a:clrScheme name="Children's Template #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BCEB"/>
      </a:accent1>
      <a:accent2>
        <a:srgbClr val="0070C0"/>
      </a:accent2>
      <a:accent3>
        <a:srgbClr val="7AC143"/>
      </a:accent3>
      <a:accent4>
        <a:srgbClr val="AD208E"/>
      </a:accent4>
      <a:accent5>
        <a:srgbClr val="FFCF01"/>
      </a:accent5>
      <a:accent6>
        <a:srgbClr val="F08B1D"/>
      </a:accent6>
      <a:hlink>
        <a:srgbClr val="0070C0"/>
      </a:hlink>
      <a:folHlink>
        <a:srgbClr val="800080"/>
      </a:folHlink>
    </a:clrScheme>
    <a:fontScheme name="Children's Template for Board Presentation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1C24"/>
        </a:solidFill>
        <a:ln>
          <a:solidFill>
            <a:srgbClr val="ED1C2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B66FEC5017844EBB0CC8ED8B78A5C7" ma:contentTypeVersion="4" ma:contentTypeDescription="Create a new document." ma:contentTypeScope="" ma:versionID="bf87178f5da25a081a93a5edcbce9ec8">
  <xsd:schema xmlns:xsd="http://www.w3.org/2001/XMLSchema" xmlns:xs="http://www.w3.org/2001/XMLSchema" xmlns:p="http://schemas.microsoft.com/office/2006/metadata/properties" xmlns:ns2="719614e6-7633-445b-858d-56adc40ee1ac" targetNamespace="http://schemas.microsoft.com/office/2006/metadata/properties" ma:root="true" ma:fieldsID="4332aa88254cec842f0dff9e8f01a5f3" ns2:_="">
    <xsd:import namespace="719614e6-7633-445b-858d-56adc40ee1a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614e6-7633-445b-858d-56adc40ee1a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20F25-A691-4BD0-83DF-F8FF667F93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106EB8-3032-4902-A607-268BC9252CD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5BA7E93-5A17-428A-849E-33AFFDAA5692}">
  <ds:schemaRefs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719614e6-7633-445b-858d-56adc40ee1ac"/>
  </ds:schemaRefs>
</ds:datastoreItem>
</file>

<file path=customXml/itemProps4.xml><?xml version="1.0" encoding="utf-8"?>
<ds:datastoreItem xmlns:ds="http://schemas.openxmlformats.org/officeDocument/2006/customXml" ds:itemID="{C6F739FE-F5C2-4354-9C8B-1913473CCB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9614e6-7633-445b-858d-56adc40ee1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3235</TotalTime>
  <Words>1030</Words>
  <Application>Microsoft Office PowerPoint</Application>
  <PresentationFormat>On-screen Show (4:3)</PresentationFormat>
  <Paragraphs>189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Children's Theme</vt:lpstr>
      <vt:lpstr>Cancer in the School Community    Supporting your student throughout their journey</vt:lpstr>
      <vt:lpstr>Facts and Figures</vt:lpstr>
      <vt:lpstr>Pediatric Cancer</vt:lpstr>
      <vt:lpstr>Pediatric Cancer</vt:lpstr>
      <vt:lpstr>Pediatric Cancer</vt:lpstr>
      <vt:lpstr>School Supports</vt:lpstr>
      <vt:lpstr>School Supports</vt:lpstr>
      <vt:lpstr>School Supports</vt:lpstr>
      <vt:lpstr>School Supports</vt:lpstr>
      <vt:lpstr>School Supports</vt:lpstr>
      <vt:lpstr>School Supports</vt:lpstr>
      <vt:lpstr>Late Effects</vt:lpstr>
      <vt:lpstr>Learning Problems After Treatment</vt:lpstr>
      <vt:lpstr>Learning Problems After Treatment</vt:lpstr>
      <vt:lpstr>Learning Problems After Treatment</vt:lpstr>
      <vt:lpstr>How We Can Help</vt:lpstr>
      <vt:lpstr>CHOA School Program</vt:lpstr>
      <vt:lpstr>CHOA School Program</vt:lpstr>
      <vt:lpstr>CHOA School Program </vt:lpstr>
      <vt:lpstr>CHOA School Program</vt:lpstr>
      <vt:lpstr>CHOA School Program</vt:lpstr>
      <vt:lpstr>Questions?</vt:lpstr>
    </vt:vector>
  </TitlesOfParts>
  <Company>Children's Healthcare of Atlanta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Healthcare of Atlanta</dc:title>
  <dc:creator>Chris Thornton</dc:creator>
  <cp:lastModifiedBy>CHOA</cp:lastModifiedBy>
  <cp:revision>179</cp:revision>
  <cp:lastPrinted>2012-03-27T20:50:30Z</cp:lastPrinted>
  <dcterms:created xsi:type="dcterms:W3CDTF">2012-03-06T21:24:02Z</dcterms:created>
  <dcterms:modified xsi:type="dcterms:W3CDTF">2016-11-08T16:34:41Z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0x01010076B66FEC5017844EBB0CC8ED8B78A5C7</vt:lpwstr>
  </property>
</Properties>
</file>